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4" r:id="rId2"/>
    <p:sldId id="257" r:id="rId3"/>
    <p:sldId id="259" r:id="rId4"/>
    <p:sldId id="260" r:id="rId5"/>
    <p:sldId id="258" r:id="rId6"/>
    <p:sldId id="261" r:id="rId7"/>
    <p:sldId id="262" r:id="rId8"/>
    <p:sldId id="263" r:id="rId9"/>
    <p:sldId id="265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2" autoAdjust="0"/>
    <p:restoredTop sz="94660"/>
  </p:normalViewPr>
  <p:slideViewPr>
    <p:cSldViewPr snapToGrid="0">
      <p:cViewPr varScale="1">
        <p:scale>
          <a:sx n="52" d="100"/>
          <a:sy n="52" d="100"/>
        </p:scale>
        <p:origin x="58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F9A5F-AB50-4D7F-8C5D-3E02A22DD726}" type="datetimeFigureOut">
              <a:rPr lang="en-US" smtClean="0"/>
              <a:t>5/12/2018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51425B20-63CA-4567-8E79-EC8C6FCB800E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8466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F9A5F-AB50-4D7F-8C5D-3E02A22DD726}" type="datetimeFigureOut">
              <a:rPr lang="en-US" smtClean="0"/>
              <a:t>5/12/2018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25B20-63CA-4567-8E79-EC8C6FCB800E}" type="slidenum">
              <a:rPr lang="en-US" smtClean="0"/>
              <a:t>‹#›</a:t>
            </a:fld>
            <a:endParaRPr lang="en-US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935085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F9A5F-AB50-4D7F-8C5D-3E02A22DD726}" type="datetimeFigureOut">
              <a:rPr lang="en-US" smtClean="0"/>
              <a:t>5/12/2018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25B20-63CA-4567-8E79-EC8C6FCB800E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40669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F9A5F-AB50-4D7F-8C5D-3E02A22DD726}" type="datetimeFigureOut">
              <a:rPr lang="en-US" smtClean="0"/>
              <a:t>5/12/2018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25B20-63CA-4567-8E79-EC8C6FCB800E}" type="slidenum">
              <a:rPr lang="en-US" smtClean="0"/>
              <a:t>‹#›</a:t>
            </a:fld>
            <a:endParaRPr lang="en-US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394579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F9A5F-AB50-4D7F-8C5D-3E02A22DD726}" type="datetimeFigureOut">
              <a:rPr lang="en-US" smtClean="0"/>
              <a:t>5/12/2018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25B20-63CA-4567-8E79-EC8C6FCB800E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870160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F9A5F-AB50-4D7F-8C5D-3E02A22DD726}" type="datetimeFigureOut">
              <a:rPr lang="en-US" smtClean="0"/>
              <a:t>5/12/2018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25B20-63CA-4567-8E79-EC8C6FCB800E}" type="slidenum">
              <a:rPr lang="en-US" smtClean="0"/>
              <a:t>‹#›</a:t>
            </a:fld>
            <a:endParaRPr lang="en-US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173497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F9A5F-AB50-4D7F-8C5D-3E02A22DD726}" type="datetimeFigureOut">
              <a:rPr lang="en-US" smtClean="0"/>
              <a:t>5/12/2018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25B20-63CA-4567-8E79-EC8C6FCB800E}" type="slidenum">
              <a:rPr lang="en-US" smtClean="0"/>
              <a:t>‹#›</a:t>
            </a:fld>
            <a:endParaRPr lang="en-US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83695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F9A5F-AB50-4D7F-8C5D-3E02A22DD726}" type="datetimeFigureOut">
              <a:rPr lang="en-US" smtClean="0"/>
              <a:t>5/12/2018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25B20-63CA-4567-8E79-EC8C6FCB800E}" type="slidenum">
              <a:rPr lang="en-US" smtClean="0"/>
              <a:t>‹#›</a:t>
            </a:fld>
            <a:endParaRPr lang="en-US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191150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F9A5F-AB50-4D7F-8C5D-3E02A22DD726}" type="datetimeFigureOut">
              <a:rPr lang="en-US" smtClean="0"/>
              <a:t>5/12/2018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25B20-63CA-4567-8E79-EC8C6FCB80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604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F9A5F-AB50-4D7F-8C5D-3E02A22DD726}" type="datetimeFigureOut">
              <a:rPr lang="en-US" smtClean="0"/>
              <a:t>5/12/2018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25B20-63CA-4567-8E79-EC8C6FCB800E}" type="slidenum">
              <a:rPr lang="en-US" smtClean="0"/>
              <a:t>‹#›</a:t>
            </a:fld>
            <a:endParaRPr lang="en-US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992305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EB6F9A5F-AB50-4D7F-8C5D-3E02A22DD726}" type="datetimeFigureOut">
              <a:rPr lang="en-US" smtClean="0"/>
              <a:t>5/12/2018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25B20-63CA-4567-8E79-EC8C6FCB800E}" type="slidenum">
              <a:rPr lang="en-US" smtClean="0"/>
              <a:t>‹#›</a:t>
            </a:fld>
            <a:endParaRPr lang="en-US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058153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6F9A5F-AB50-4D7F-8C5D-3E02A22DD726}" type="datetimeFigureOut">
              <a:rPr lang="en-US" smtClean="0"/>
              <a:t>5/12/2018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51425B20-63CA-4567-8E79-EC8C6FCB800E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233443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9331398" cy="2541431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>
                <a:solidFill>
                  <a:srgbClr val="FF0000"/>
                </a:solidFill>
              </a:rPr>
              <a:t>SECTION 15</a:t>
            </a:r>
            <a:br>
              <a:rPr lang="en-US" dirty="0" smtClean="0">
                <a:solidFill>
                  <a:srgbClr val="FF0000"/>
                </a:solidFill>
              </a:rPr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Diabetes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27880" y="3605841"/>
            <a:ext cx="3051954" cy="2518913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8162"/>
            <a:ext cx="1716759" cy="15482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9637283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Diabetes </a:t>
            </a:r>
            <a:r>
              <a:rPr lang="en-US" dirty="0"/>
              <a:t>is a disease which causes the body to insufficiently use glucose (sugar</a:t>
            </a:r>
            <a:r>
              <a:rPr lang="en-US" dirty="0" smtClean="0"/>
              <a:t>)</a:t>
            </a:r>
          </a:p>
          <a:p>
            <a:endParaRPr lang="en-US" dirty="0"/>
          </a:p>
          <a:p>
            <a:r>
              <a:rPr lang="en-US" dirty="0" smtClean="0"/>
              <a:t>Insulin </a:t>
            </a:r>
            <a:r>
              <a:rPr lang="en-US" dirty="0"/>
              <a:t>is a hormone that the pancreas produces to move glucose around the body. In diabetes, the pancreas does not make enough, or cannot properly use </a:t>
            </a:r>
            <a:r>
              <a:rPr lang="en-US" dirty="0" smtClean="0"/>
              <a:t>insulin</a:t>
            </a:r>
          </a:p>
          <a:p>
            <a:endParaRPr lang="en-US" dirty="0"/>
          </a:p>
          <a:p>
            <a:r>
              <a:rPr lang="en-US" dirty="0" smtClean="0"/>
              <a:t> </a:t>
            </a:r>
            <a:r>
              <a:rPr lang="en-US" dirty="0"/>
              <a:t>This condition can lead to the body having too little </a:t>
            </a:r>
            <a:r>
              <a:rPr lang="en-US" dirty="0" smtClean="0"/>
              <a:t>(</a:t>
            </a:r>
            <a:r>
              <a:rPr lang="en-US" dirty="0" err="1" smtClean="0"/>
              <a:t>Hypoglycaemia</a:t>
            </a:r>
            <a:r>
              <a:rPr lang="en-US" dirty="0"/>
              <a:t>) or too much sugar (</a:t>
            </a:r>
            <a:r>
              <a:rPr lang="en-US" dirty="0" err="1"/>
              <a:t>Hyperglycaemia</a:t>
            </a:r>
            <a:r>
              <a:rPr lang="en-US" dirty="0"/>
              <a:t>) in the blood. </a:t>
            </a:r>
          </a:p>
        </p:txBody>
      </p:sp>
    </p:spTree>
    <p:extLst>
      <p:ext uri="{BB962C8B-B14F-4D97-AF65-F5344CB8AC3E}">
        <p14:creationId xmlns:p14="http://schemas.microsoft.com/office/powerpoint/2010/main" val="4257463592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There are two types of </a:t>
            </a:r>
            <a:r>
              <a:rPr lang="en-US" dirty="0" smtClean="0"/>
              <a:t>diabetes</a:t>
            </a:r>
          </a:p>
          <a:p>
            <a:pPr marL="0" indent="0">
              <a:buNone/>
            </a:pPr>
            <a:r>
              <a:rPr lang="en-US" dirty="0" smtClean="0"/>
              <a:t> </a:t>
            </a:r>
            <a:endParaRPr lang="en-US" dirty="0"/>
          </a:p>
          <a:p>
            <a:r>
              <a:rPr lang="en-US" dirty="0" smtClean="0"/>
              <a:t> </a:t>
            </a:r>
            <a:r>
              <a:rPr lang="en-US" b="1" dirty="0"/>
              <a:t>Type </a:t>
            </a:r>
            <a:r>
              <a:rPr lang="en-US" b="1" dirty="0" smtClean="0"/>
              <a:t>1</a:t>
            </a:r>
          </a:p>
          <a:p>
            <a:pPr lvl="1"/>
            <a:r>
              <a:rPr lang="en-US" dirty="0" smtClean="0"/>
              <a:t>This </a:t>
            </a:r>
            <a:r>
              <a:rPr lang="en-US" dirty="0"/>
              <a:t>usually develops in childhood. Sufferers require daily insulin injections because their bodies produce little or no </a:t>
            </a:r>
            <a:r>
              <a:rPr lang="en-US" dirty="0" smtClean="0"/>
              <a:t>insulin</a:t>
            </a:r>
            <a:endParaRPr lang="en-US" dirty="0"/>
          </a:p>
          <a:p>
            <a:endParaRPr lang="en-US" dirty="0"/>
          </a:p>
          <a:p>
            <a:r>
              <a:rPr lang="en-US" b="1" dirty="0" smtClean="0"/>
              <a:t>Type </a:t>
            </a:r>
            <a:r>
              <a:rPr lang="en-US" b="1" dirty="0"/>
              <a:t>2 </a:t>
            </a:r>
            <a:endParaRPr lang="en-US" dirty="0"/>
          </a:p>
          <a:p>
            <a:pPr lvl="1"/>
            <a:r>
              <a:rPr lang="en-US" dirty="0" smtClean="0"/>
              <a:t>This </a:t>
            </a:r>
            <a:r>
              <a:rPr lang="en-US" dirty="0"/>
              <a:t>usually develops in adulthood and mainly affects people aged over 40 years. Sufferers typically still secrete some insulin, however this is </a:t>
            </a:r>
            <a:r>
              <a:rPr lang="en-US" dirty="0" smtClean="0"/>
              <a:t>insufficient</a:t>
            </a:r>
          </a:p>
          <a:p>
            <a:pPr lvl="1"/>
            <a:endParaRPr lang="en-US" dirty="0"/>
          </a:p>
          <a:p>
            <a:pPr lvl="1"/>
            <a:r>
              <a:rPr lang="en-US" dirty="0" smtClean="0"/>
              <a:t>This </a:t>
            </a:r>
            <a:r>
              <a:rPr lang="en-US" dirty="0"/>
              <a:t>type is controlled by diet, exercise and/or oral medication, although some severe sufferers may require insulin injections on a daily basis. </a:t>
            </a:r>
          </a:p>
        </p:txBody>
      </p:sp>
    </p:spTree>
    <p:extLst>
      <p:ext uri="{BB962C8B-B14F-4D97-AF65-F5344CB8AC3E}">
        <p14:creationId xmlns:p14="http://schemas.microsoft.com/office/powerpoint/2010/main" val="1539577335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Both type 1 and type 2 diabetic patients can experience an imbalance in the concentrations of sugar and insulin in their blood, resulting in either: 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lvl="1"/>
            <a:r>
              <a:rPr lang="en-US" dirty="0" err="1" smtClean="0"/>
              <a:t>Hypoglycaemia</a:t>
            </a:r>
            <a:r>
              <a:rPr lang="en-US" dirty="0" smtClean="0"/>
              <a:t> </a:t>
            </a:r>
            <a:r>
              <a:rPr lang="en-US" dirty="0"/>
              <a:t>- too little sugar in the blood </a:t>
            </a:r>
          </a:p>
          <a:p>
            <a:pPr lvl="1"/>
            <a:r>
              <a:rPr lang="en-US" dirty="0" err="1" smtClean="0"/>
              <a:t>Hyperglycaemia</a:t>
            </a:r>
            <a:r>
              <a:rPr lang="en-US" dirty="0" smtClean="0"/>
              <a:t> </a:t>
            </a:r>
            <a:r>
              <a:rPr lang="en-US" dirty="0"/>
              <a:t>- too much sugar in the blood </a:t>
            </a:r>
          </a:p>
          <a:p>
            <a:endParaRPr lang="en-US" dirty="0"/>
          </a:p>
          <a:p>
            <a:r>
              <a:rPr lang="en-US" dirty="0"/>
              <a:t>Both conditions can cause altered states of consciousness and </a:t>
            </a:r>
            <a:r>
              <a:rPr lang="en-US" dirty="0" smtClean="0"/>
              <a:t>may represent </a:t>
            </a:r>
            <a:r>
              <a:rPr lang="en-US" dirty="0"/>
              <a:t>potentially serious medical emergencies if not acted upon immediately. </a:t>
            </a:r>
          </a:p>
        </p:txBody>
      </p:sp>
    </p:spTree>
    <p:extLst>
      <p:ext uri="{BB962C8B-B14F-4D97-AF65-F5344CB8AC3E}">
        <p14:creationId xmlns:p14="http://schemas.microsoft.com/office/powerpoint/2010/main" val="1642476113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/>
              <a:t>In an emergency, it can be difficult or impossible for the first aider to diagnose whether a diabetic has too much or too little blood </a:t>
            </a:r>
            <a:r>
              <a:rPr lang="en-US" dirty="0" smtClean="0"/>
              <a:t>sugar</a:t>
            </a:r>
          </a:p>
          <a:p>
            <a:pPr marL="0" indent="0">
              <a:buNone/>
            </a:pPr>
            <a:r>
              <a:rPr lang="en-US" dirty="0" smtClean="0"/>
              <a:t> </a:t>
            </a:r>
            <a:endParaRPr lang="en-US" dirty="0"/>
          </a:p>
          <a:p>
            <a:r>
              <a:rPr lang="en-US" dirty="0" err="1" smtClean="0"/>
              <a:t>Hypoglycaemia</a:t>
            </a:r>
            <a:r>
              <a:rPr lang="en-US" dirty="0" smtClean="0"/>
              <a:t> </a:t>
            </a:r>
            <a:r>
              <a:rPr lang="en-US" dirty="0"/>
              <a:t>is life threatening </a:t>
            </a:r>
            <a:r>
              <a:rPr lang="en-US" dirty="0" smtClean="0"/>
              <a:t>however casualties </a:t>
            </a:r>
            <a:r>
              <a:rPr lang="en-US" dirty="0"/>
              <a:t>respond almost immediately when you give sugar or a </a:t>
            </a:r>
            <a:r>
              <a:rPr lang="en-US" dirty="0" smtClean="0"/>
              <a:t>sugary food/drink.</a:t>
            </a:r>
          </a:p>
          <a:p>
            <a:endParaRPr lang="en-US" dirty="0"/>
          </a:p>
          <a:p>
            <a:r>
              <a:rPr lang="en-US" dirty="0" err="1" smtClean="0"/>
              <a:t>Hyperglycaemia</a:t>
            </a:r>
            <a:r>
              <a:rPr lang="en-US" dirty="0" smtClean="0"/>
              <a:t> tends </a:t>
            </a:r>
            <a:r>
              <a:rPr lang="en-US" dirty="0"/>
              <a:t>to build up slowly, and does not normally present as an </a:t>
            </a:r>
            <a:r>
              <a:rPr lang="en-US" dirty="0" smtClean="0"/>
              <a:t>emergency</a:t>
            </a:r>
          </a:p>
          <a:p>
            <a:endParaRPr lang="en-US" dirty="0"/>
          </a:p>
          <a:p>
            <a:r>
              <a:rPr lang="en-US" dirty="0" smtClean="0"/>
              <a:t> </a:t>
            </a:r>
            <a:r>
              <a:rPr lang="en-US" dirty="0"/>
              <a:t>Giving sugar to a casualty with </a:t>
            </a:r>
            <a:r>
              <a:rPr lang="en-US" dirty="0" err="1" smtClean="0"/>
              <a:t>hyperglycaemia</a:t>
            </a:r>
            <a:r>
              <a:rPr lang="en-US" dirty="0" smtClean="0"/>
              <a:t> </a:t>
            </a:r>
            <a:r>
              <a:rPr lang="en-US" dirty="0"/>
              <a:t>does not alter their condition dramatically, whereas </a:t>
            </a:r>
            <a:r>
              <a:rPr lang="en-US" dirty="0" smtClean="0"/>
              <a:t>to </a:t>
            </a:r>
            <a:r>
              <a:rPr lang="en-US" dirty="0"/>
              <a:t>a casualty with low sugar levels can be a life-saving treatment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r>
              <a:rPr lang="en-US" dirty="0" smtClean="0"/>
              <a:t>Therefore</a:t>
            </a:r>
            <a:r>
              <a:rPr lang="en-US" dirty="0"/>
              <a:t>, you should </a:t>
            </a:r>
            <a:r>
              <a:rPr lang="en-US" b="1" dirty="0"/>
              <a:t>give sugar </a:t>
            </a:r>
            <a:r>
              <a:rPr lang="en-US" dirty="0"/>
              <a:t>in all responsive diabetic casualty emergencies </a:t>
            </a:r>
          </a:p>
        </p:txBody>
      </p:sp>
    </p:spTree>
    <p:extLst>
      <p:ext uri="{BB962C8B-B14F-4D97-AF65-F5344CB8AC3E}">
        <p14:creationId xmlns:p14="http://schemas.microsoft.com/office/powerpoint/2010/main" val="1592446855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Signs, symptoms, indicators of diabetic event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dirty="0" smtClean="0"/>
              <a:t>Aggressiveness </a:t>
            </a:r>
            <a:r>
              <a:rPr lang="en-US" dirty="0"/>
              <a:t>(sometimes can be mistaken for drunkenness</a:t>
            </a:r>
            <a:r>
              <a:rPr lang="en-US" dirty="0" smtClean="0"/>
              <a:t>)</a:t>
            </a:r>
          </a:p>
          <a:p>
            <a:pPr marL="0" indent="0">
              <a:buNone/>
            </a:pPr>
            <a:r>
              <a:rPr lang="en-US" dirty="0" smtClean="0"/>
              <a:t> </a:t>
            </a:r>
            <a:endParaRPr lang="en-US" dirty="0"/>
          </a:p>
          <a:p>
            <a:r>
              <a:rPr lang="en-US" dirty="0" smtClean="0"/>
              <a:t>Breath </a:t>
            </a:r>
            <a:r>
              <a:rPr lang="en-US" dirty="0"/>
              <a:t>smells like acetone, or nail polish remover 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Unconsciousness </a:t>
            </a:r>
            <a:r>
              <a:rPr lang="en-US" dirty="0"/>
              <a:t>(coma) 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Thirst </a:t>
            </a:r>
          </a:p>
          <a:p>
            <a:endParaRPr lang="en-US" dirty="0"/>
          </a:p>
          <a:p>
            <a:r>
              <a:rPr lang="en-US" dirty="0" smtClean="0"/>
              <a:t>History </a:t>
            </a:r>
            <a:r>
              <a:rPr lang="en-US" dirty="0"/>
              <a:t>of diabetes , a Medic Alert bracelet 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Missing </a:t>
            </a:r>
            <a:r>
              <a:rPr lang="en-US" dirty="0"/>
              <a:t>a meal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2896982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Signs, symptoms, indicators of diabetic event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dirty="0" smtClean="0"/>
              <a:t>Missing medication</a:t>
            </a:r>
          </a:p>
          <a:p>
            <a:pPr marL="0" indent="0">
              <a:buNone/>
            </a:pPr>
            <a:r>
              <a:rPr lang="en-US" dirty="0" smtClean="0"/>
              <a:t> </a:t>
            </a:r>
          </a:p>
          <a:p>
            <a:r>
              <a:rPr lang="en-US" dirty="0" smtClean="0"/>
              <a:t>Confusion, inability to concentrate, or difficulty speaking </a:t>
            </a:r>
          </a:p>
          <a:p>
            <a:endParaRPr lang="en-US" dirty="0" smtClean="0"/>
          </a:p>
          <a:p>
            <a:r>
              <a:rPr lang="en-US" dirty="0" smtClean="0"/>
              <a:t>Dizziness </a:t>
            </a:r>
          </a:p>
          <a:p>
            <a:endParaRPr lang="en-US" dirty="0" smtClean="0"/>
          </a:p>
          <a:p>
            <a:r>
              <a:rPr lang="en-US" dirty="0" smtClean="0"/>
              <a:t>Racing heart or irregular heart rhythm </a:t>
            </a:r>
          </a:p>
          <a:p>
            <a:endParaRPr lang="en-US" dirty="0" smtClean="0"/>
          </a:p>
          <a:p>
            <a:r>
              <a:rPr lang="en-US" dirty="0" smtClean="0"/>
              <a:t>Sweating or clamminess </a:t>
            </a:r>
          </a:p>
          <a:p>
            <a:endParaRPr lang="en-US" dirty="0" smtClean="0"/>
          </a:p>
          <a:p>
            <a:r>
              <a:rPr lang="en-US" dirty="0" smtClean="0"/>
              <a:t>Muscle tremors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2588784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Management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814326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Carry </a:t>
            </a:r>
            <a:r>
              <a:rPr lang="en-US" dirty="0"/>
              <a:t>out primary </a:t>
            </a:r>
            <a:r>
              <a:rPr lang="en-US" dirty="0" smtClean="0"/>
              <a:t>assessment</a:t>
            </a:r>
          </a:p>
          <a:p>
            <a:endParaRPr lang="en-US" dirty="0" smtClean="0"/>
          </a:p>
          <a:p>
            <a:r>
              <a:rPr lang="en-US" dirty="0" smtClean="0"/>
              <a:t>Call ambulance</a:t>
            </a:r>
          </a:p>
          <a:p>
            <a:pPr marL="0" indent="0">
              <a:buNone/>
            </a:pPr>
            <a:r>
              <a:rPr lang="en-US" dirty="0" smtClean="0"/>
              <a:t> </a:t>
            </a:r>
            <a:endParaRPr lang="en-US" dirty="0"/>
          </a:p>
          <a:p>
            <a:r>
              <a:rPr lang="en-US" dirty="0" smtClean="0"/>
              <a:t>If </a:t>
            </a:r>
            <a:r>
              <a:rPr lang="en-US" dirty="0"/>
              <a:t>the casualty is </a:t>
            </a:r>
            <a:r>
              <a:rPr lang="en-US" b="1" dirty="0"/>
              <a:t>conscious</a:t>
            </a:r>
            <a:r>
              <a:rPr lang="en-US" dirty="0"/>
              <a:t>, give them fluid or food containing sugar, such as </a:t>
            </a:r>
            <a:r>
              <a:rPr lang="en-US" dirty="0" smtClean="0"/>
              <a:t>sugar </a:t>
            </a:r>
            <a:r>
              <a:rPr lang="en-US" dirty="0"/>
              <a:t>enriched soft drinks, fruit juice or water containing several teaspoons of </a:t>
            </a:r>
            <a:r>
              <a:rPr lang="en-US" dirty="0" smtClean="0"/>
              <a:t>sugar</a:t>
            </a:r>
          </a:p>
          <a:p>
            <a:pPr marL="0" indent="0">
              <a:buNone/>
            </a:pPr>
            <a:r>
              <a:rPr lang="en-US" dirty="0" smtClean="0"/>
              <a:t> </a:t>
            </a:r>
            <a:endParaRPr lang="en-US" dirty="0"/>
          </a:p>
          <a:p>
            <a:r>
              <a:rPr lang="en-US" dirty="0" smtClean="0"/>
              <a:t>If </a:t>
            </a:r>
            <a:r>
              <a:rPr lang="en-US" dirty="0"/>
              <a:t>the casualty is </a:t>
            </a:r>
            <a:r>
              <a:rPr lang="en-US" b="1" dirty="0" smtClean="0"/>
              <a:t>unconscious breathing </a:t>
            </a:r>
            <a:r>
              <a:rPr lang="en-US" dirty="0" smtClean="0"/>
              <a:t>, </a:t>
            </a:r>
            <a:r>
              <a:rPr lang="en-US" dirty="0"/>
              <a:t>do not give anything by mouth, </a:t>
            </a:r>
            <a:r>
              <a:rPr lang="en-US" dirty="0" smtClean="0"/>
              <a:t>and </a:t>
            </a:r>
            <a:r>
              <a:rPr lang="en-US" dirty="0"/>
              <a:t>place in recovery </a:t>
            </a:r>
            <a:r>
              <a:rPr lang="en-US" dirty="0" smtClean="0"/>
              <a:t>position</a:t>
            </a:r>
          </a:p>
          <a:p>
            <a:endParaRPr lang="en-US" dirty="0"/>
          </a:p>
          <a:p>
            <a:r>
              <a:rPr lang="en-US" dirty="0" smtClean="0">
                <a:solidFill>
                  <a:srgbClr val="FF0000"/>
                </a:solidFill>
              </a:rPr>
              <a:t>If Unconscious and not breathing CPR</a:t>
            </a:r>
            <a:endParaRPr lang="en-US" dirty="0">
              <a:solidFill>
                <a:srgbClr val="FF0000"/>
              </a:solidFill>
            </a:endParaRP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6959399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5400" dirty="0" smtClean="0">
                <a:solidFill>
                  <a:srgbClr val="FF0000"/>
                </a:solidFill>
              </a:rPr>
              <a:t>END OF SECTION 15</a:t>
            </a:r>
            <a:endParaRPr lang="en-US" sz="5400" dirty="0">
              <a:solidFill>
                <a:srgbClr val="FF0000"/>
              </a:solidFill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30594" y="2016125"/>
            <a:ext cx="3845137" cy="34496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3288169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35</TotalTime>
  <Words>466</Words>
  <Application>Microsoft Office PowerPoint</Application>
  <PresentationFormat>Widescreen</PresentationFormat>
  <Paragraphs>69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Gill Sans MT</vt:lpstr>
      <vt:lpstr>Gallery</vt:lpstr>
      <vt:lpstr>SECTION 15  Diabetes</vt:lpstr>
      <vt:lpstr>Overview</vt:lpstr>
      <vt:lpstr>Overview</vt:lpstr>
      <vt:lpstr>Overview</vt:lpstr>
      <vt:lpstr>Overview</vt:lpstr>
      <vt:lpstr>Signs, symptoms, indicators of diabetic event</vt:lpstr>
      <vt:lpstr>Signs, symptoms, indicators of diabetic event</vt:lpstr>
      <vt:lpstr>Management </vt:lpstr>
      <vt:lpstr>END OF SECTION 15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Diabetes</dc:title>
  <dc:creator>D.r Nic</dc:creator>
  <cp:lastModifiedBy>WILLIAM</cp:lastModifiedBy>
  <cp:revision>7</cp:revision>
  <dcterms:created xsi:type="dcterms:W3CDTF">2016-04-07T04:52:43Z</dcterms:created>
  <dcterms:modified xsi:type="dcterms:W3CDTF">2018-05-12T09:15:27Z</dcterms:modified>
</cp:coreProperties>
</file>