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52" d="100"/>
          <a:sy n="52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9A5F-AB50-4D7F-8C5D-3E02A22DD72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1425B20-63CA-4567-8E79-EC8C6FCB800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9A5F-AB50-4D7F-8C5D-3E02A22DD72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5B20-63CA-4567-8E79-EC8C6FCB800E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508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9A5F-AB50-4D7F-8C5D-3E02A22DD72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5B20-63CA-4567-8E79-EC8C6FCB800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6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9A5F-AB50-4D7F-8C5D-3E02A22DD72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5B20-63CA-4567-8E79-EC8C6FCB800E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9457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9A5F-AB50-4D7F-8C5D-3E02A22DD72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5B20-63CA-4567-8E79-EC8C6FCB800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016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9A5F-AB50-4D7F-8C5D-3E02A22DD72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5B20-63CA-4567-8E79-EC8C6FCB800E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34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9A5F-AB50-4D7F-8C5D-3E02A22DD72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5B20-63CA-4567-8E79-EC8C6FCB800E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6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9A5F-AB50-4D7F-8C5D-3E02A22DD72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5B20-63CA-4567-8E79-EC8C6FCB800E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911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9A5F-AB50-4D7F-8C5D-3E02A22DD72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5B20-63CA-4567-8E79-EC8C6FCB8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9A5F-AB50-4D7F-8C5D-3E02A22DD72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5B20-63CA-4567-8E79-EC8C6FCB800E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923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B6F9A5F-AB50-4D7F-8C5D-3E02A22DD72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5B20-63CA-4567-8E79-EC8C6FCB800E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5815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F9A5F-AB50-4D7F-8C5D-3E02A22DD72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1425B20-63CA-4567-8E79-EC8C6FCB800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34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9331398" cy="254143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SECTION 15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Diabetes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880" y="3605841"/>
            <a:ext cx="3051954" cy="25189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62"/>
            <a:ext cx="1716759" cy="154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6372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Diabetes </a:t>
            </a:r>
            <a:r>
              <a:rPr lang="en-US" dirty="0"/>
              <a:t>is a disease which causes the body to insufficiently use glucose (sugar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Insulin </a:t>
            </a:r>
            <a:r>
              <a:rPr lang="en-US" dirty="0"/>
              <a:t>is a hormone that the pancreas produces to move glucose around the body. In diabetes, the pancreas does not make enough, or cannot properly use </a:t>
            </a:r>
            <a:r>
              <a:rPr lang="en-US" dirty="0" smtClean="0"/>
              <a:t>insulin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This condition can lead to the body having too little </a:t>
            </a:r>
            <a:r>
              <a:rPr lang="en-US" dirty="0" smtClean="0"/>
              <a:t>(</a:t>
            </a:r>
            <a:r>
              <a:rPr lang="en-US" dirty="0" err="1" smtClean="0"/>
              <a:t>Hypoglycaemia</a:t>
            </a:r>
            <a:r>
              <a:rPr lang="en-US" dirty="0"/>
              <a:t>) or too much sugar (</a:t>
            </a:r>
            <a:r>
              <a:rPr lang="en-US" dirty="0" err="1"/>
              <a:t>Hyperglycaemia</a:t>
            </a:r>
            <a:r>
              <a:rPr lang="en-US" dirty="0"/>
              <a:t>) in the blood. </a:t>
            </a:r>
          </a:p>
        </p:txBody>
      </p:sp>
    </p:spTree>
    <p:extLst>
      <p:ext uri="{BB962C8B-B14F-4D97-AF65-F5344CB8AC3E}">
        <p14:creationId xmlns:p14="http://schemas.microsoft.com/office/powerpoint/2010/main" val="42574635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There are two types of </a:t>
            </a:r>
            <a:r>
              <a:rPr lang="en-US" dirty="0" smtClean="0"/>
              <a:t>diabetes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b="1" dirty="0"/>
              <a:t>Type </a:t>
            </a:r>
            <a:r>
              <a:rPr lang="en-US" b="1" dirty="0" smtClean="0"/>
              <a:t>1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usually develops in childhood. Sufferers require daily insulin injections because their bodies produce little or no </a:t>
            </a:r>
            <a:r>
              <a:rPr lang="en-US" dirty="0" smtClean="0"/>
              <a:t>insulin</a:t>
            </a:r>
            <a:endParaRPr lang="en-US" dirty="0"/>
          </a:p>
          <a:p>
            <a:endParaRPr lang="en-US" dirty="0"/>
          </a:p>
          <a:p>
            <a:r>
              <a:rPr lang="en-US" b="1" dirty="0" smtClean="0"/>
              <a:t>Type </a:t>
            </a:r>
            <a:r>
              <a:rPr lang="en-US" b="1" dirty="0"/>
              <a:t>2 </a:t>
            </a:r>
            <a:endParaRPr lang="en-US" dirty="0"/>
          </a:p>
          <a:p>
            <a:pPr lvl="1"/>
            <a:r>
              <a:rPr lang="en-US" dirty="0" smtClean="0"/>
              <a:t>This </a:t>
            </a:r>
            <a:r>
              <a:rPr lang="en-US" dirty="0"/>
              <a:t>usually develops in adulthood and mainly affects people aged over 40 years. Sufferers typically still secrete some insulin, however this is </a:t>
            </a:r>
            <a:r>
              <a:rPr lang="en-US" dirty="0" smtClean="0"/>
              <a:t>insufficient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This </a:t>
            </a:r>
            <a:r>
              <a:rPr lang="en-US" dirty="0"/>
              <a:t>type is controlled by diet, exercise and/or oral medication, although some severe sufferers may require insulin injections on a daily basis. </a:t>
            </a:r>
          </a:p>
        </p:txBody>
      </p:sp>
    </p:spTree>
    <p:extLst>
      <p:ext uri="{BB962C8B-B14F-4D97-AF65-F5344CB8AC3E}">
        <p14:creationId xmlns:p14="http://schemas.microsoft.com/office/powerpoint/2010/main" val="15395773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Both type 1 and type 2 diabetic patients can experience an imbalance in the concentrations of sugar and insulin in their blood, resulting in either: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err="1" smtClean="0"/>
              <a:t>Hypoglycaemia</a:t>
            </a:r>
            <a:r>
              <a:rPr lang="en-US" dirty="0" smtClean="0"/>
              <a:t> </a:t>
            </a:r>
            <a:r>
              <a:rPr lang="en-US" dirty="0"/>
              <a:t>- too little sugar in the blood </a:t>
            </a:r>
          </a:p>
          <a:p>
            <a:pPr lvl="1"/>
            <a:r>
              <a:rPr lang="en-US" dirty="0" err="1" smtClean="0"/>
              <a:t>Hyperglycaemia</a:t>
            </a:r>
            <a:r>
              <a:rPr lang="en-US" dirty="0" smtClean="0"/>
              <a:t> </a:t>
            </a:r>
            <a:r>
              <a:rPr lang="en-US" dirty="0"/>
              <a:t>- too much sugar in the blood </a:t>
            </a:r>
          </a:p>
          <a:p>
            <a:endParaRPr lang="en-US" dirty="0"/>
          </a:p>
          <a:p>
            <a:r>
              <a:rPr lang="en-US" dirty="0"/>
              <a:t>Both conditions can cause altered states of consciousness and </a:t>
            </a:r>
            <a:r>
              <a:rPr lang="en-US" dirty="0" smtClean="0"/>
              <a:t>may represent </a:t>
            </a:r>
            <a:r>
              <a:rPr lang="en-US" dirty="0"/>
              <a:t>potentially serious medical emergencies if not acted upon immediately. </a:t>
            </a:r>
          </a:p>
        </p:txBody>
      </p:sp>
    </p:spTree>
    <p:extLst>
      <p:ext uri="{BB962C8B-B14F-4D97-AF65-F5344CB8AC3E}">
        <p14:creationId xmlns:p14="http://schemas.microsoft.com/office/powerpoint/2010/main" val="16424761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In an emergency, it can be difficult or impossible for the first aider to diagnose whether a diabetic has too much or too little blood </a:t>
            </a:r>
            <a:r>
              <a:rPr lang="en-US" dirty="0" smtClean="0"/>
              <a:t>sugar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err="1" smtClean="0"/>
              <a:t>Hypoglycaemia</a:t>
            </a:r>
            <a:r>
              <a:rPr lang="en-US" dirty="0" smtClean="0"/>
              <a:t> </a:t>
            </a:r>
            <a:r>
              <a:rPr lang="en-US" dirty="0"/>
              <a:t>is life threatening </a:t>
            </a:r>
            <a:r>
              <a:rPr lang="en-US" dirty="0" smtClean="0"/>
              <a:t>however casualties </a:t>
            </a:r>
            <a:r>
              <a:rPr lang="en-US" dirty="0"/>
              <a:t>respond almost immediately when you give sugar or a </a:t>
            </a:r>
            <a:r>
              <a:rPr lang="en-US" dirty="0" smtClean="0"/>
              <a:t>sugary food/drink.</a:t>
            </a:r>
          </a:p>
          <a:p>
            <a:endParaRPr lang="en-US" dirty="0"/>
          </a:p>
          <a:p>
            <a:r>
              <a:rPr lang="en-US" dirty="0" err="1" smtClean="0"/>
              <a:t>Hyperglycaemia</a:t>
            </a:r>
            <a:r>
              <a:rPr lang="en-US" dirty="0" smtClean="0"/>
              <a:t> tends </a:t>
            </a:r>
            <a:r>
              <a:rPr lang="en-US" dirty="0"/>
              <a:t>to build up slowly, and does not normally present as an </a:t>
            </a:r>
            <a:r>
              <a:rPr lang="en-US" dirty="0" smtClean="0"/>
              <a:t>emergency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Giving sugar to a casualty with </a:t>
            </a:r>
            <a:r>
              <a:rPr lang="en-US" dirty="0" err="1" smtClean="0"/>
              <a:t>hyperglycaemia</a:t>
            </a:r>
            <a:r>
              <a:rPr lang="en-US" dirty="0" smtClean="0"/>
              <a:t> </a:t>
            </a:r>
            <a:r>
              <a:rPr lang="en-US" dirty="0"/>
              <a:t>does not alter their condition dramatically, whereas </a:t>
            </a:r>
            <a:r>
              <a:rPr lang="en-US" dirty="0" smtClean="0"/>
              <a:t>to </a:t>
            </a:r>
            <a:r>
              <a:rPr lang="en-US" dirty="0"/>
              <a:t>a casualty with low sugar levels can be a life-saving treatment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Therefore</a:t>
            </a:r>
            <a:r>
              <a:rPr lang="en-US" dirty="0"/>
              <a:t>, you should </a:t>
            </a:r>
            <a:r>
              <a:rPr lang="en-US" b="1" dirty="0"/>
              <a:t>give sugar </a:t>
            </a:r>
            <a:r>
              <a:rPr lang="en-US" dirty="0"/>
              <a:t>in all responsive diabetic casualty emergencies </a:t>
            </a:r>
          </a:p>
        </p:txBody>
      </p:sp>
    </p:spTree>
    <p:extLst>
      <p:ext uri="{BB962C8B-B14F-4D97-AF65-F5344CB8AC3E}">
        <p14:creationId xmlns:p14="http://schemas.microsoft.com/office/powerpoint/2010/main" val="15924468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Signs, symptoms, indicators of diabetic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Aggressiveness </a:t>
            </a:r>
            <a:r>
              <a:rPr lang="en-US" dirty="0"/>
              <a:t>(sometimes can be mistaken for drunkenness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Breath </a:t>
            </a:r>
            <a:r>
              <a:rPr lang="en-US" dirty="0"/>
              <a:t>smells like acetone, or nail polish remover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Unconsciousness </a:t>
            </a:r>
            <a:r>
              <a:rPr lang="en-US" dirty="0"/>
              <a:t>(coma)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Thirst </a:t>
            </a:r>
          </a:p>
          <a:p>
            <a:endParaRPr lang="en-US" dirty="0"/>
          </a:p>
          <a:p>
            <a:r>
              <a:rPr lang="en-US" dirty="0" smtClean="0"/>
              <a:t>History </a:t>
            </a:r>
            <a:r>
              <a:rPr lang="en-US" dirty="0"/>
              <a:t>of diabetes , a Medic Alert bracelet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Missing </a:t>
            </a:r>
            <a:r>
              <a:rPr lang="en-US" dirty="0"/>
              <a:t>a meal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8969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Signs, symptoms, indicators of diabetic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Missing medication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Confusion, inability to concentrate, or difficulty speaking </a:t>
            </a:r>
          </a:p>
          <a:p>
            <a:endParaRPr lang="en-US" dirty="0" smtClean="0"/>
          </a:p>
          <a:p>
            <a:r>
              <a:rPr lang="en-US" dirty="0" smtClean="0"/>
              <a:t>Dizziness </a:t>
            </a:r>
          </a:p>
          <a:p>
            <a:endParaRPr lang="en-US" dirty="0" smtClean="0"/>
          </a:p>
          <a:p>
            <a:r>
              <a:rPr lang="en-US" dirty="0" smtClean="0"/>
              <a:t>Racing heart or irregular heart rhythm </a:t>
            </a:r>
          </a:p>
          <a:p>
            <a:endParaRPr lang="en-US" dirty="0" smtClean="0"/>
          </a:p>
          <a:p>
            <a:r>
              <a:rPr lang="en-US" dirty="0" smtClean="0"/>
              <a:t>Sweating or clamminess </a:t>
            </a:r>
          </a:p>
          <a:p>
            <a:endParaRPr lang="en-US" dirty="0" smtClean="0"/>
          </a:p>
          <a:p>
            <a:r>
              <a:rPr lang="en-US" dirty="0" smtClean="0"/>
              <a:t>Muscle tremors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5887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432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Carry </a:t>
            </a:r>
            <a:r>
              <a:rPr lang="en-US" dirty="0"/>
              <a:t>out primary </a:t>
            </a:r>
            <a:r>
              <a:rPr lang="en-US" dirty="0" smtClean="0"/>
              <a:t>assessment</a:t>
            </a:r>
          </a:p>
          <a:p>
            <a:endParaRPr lang="en-US" dirty="0" smtClean="0"/>
          </a:p>
          <a:p>
            <a:r>
              <a:rPr lang="en-US" dirty="0" smtClean="0"/>
              <a:t>Call ambulance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the casualty is </a:t>
            </a:r>
            <a:r>
              <a:rPr lang="en-US" b="1" dirty="0"/>
              <a:t>conscious</a:t>
            </a:r>
            <a:r>
              <a:rPr lang="en-US" dirty="0"/>
              <a:t>, give them fluid or food containing sugar, such as </a:t>
            </a:r>
            <a:r>
              <a:rPr lang="en-US" dirty="0" smtClean="0"/>
              <a:t>sugar </a:t>
            </a:r>
            <a:r>
              <a:rPr lang="en-US" dirty="0"/>
              <a:t>enriched soft drinks, fruit juice or water containing several teaspoons of </a:t>
            </a:r>
            <a:r>
              <a:rPr lang="en-US" dirty="0" smtClean="0"/>
              <a:t>sugar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the casualty is </a:t>
            </a:r>
            <a:r>
              <a:rPr lang="en-US" b="1" dirty="0" smtClean="0"/>
              <a:t>unconscious breathing </a:t>
            </a:r>
            <a:r>
              <a:rPr lang="en-US" dirty="0" smtClean="0"/>
              <a:t>, </a:t>
            </a:r>
            <a:r>
              <a:rPr lang="en-US" dirty="0"/>
              <a:t>do not give anything by mouth, </a:t>
            </a:r>
            <a:r>
              <a:rPr lang="en-US" dirty="0" smtClean="0"/>
              <a:t>and </a:t>
            </a:r>
            <a:r>
              <a:rPr lang="en-US" dirty="0"/>
              <a:t>place in recovery </a:t>
            </a:r>
            <a:r>
              <a:rPr lang="en-US" dirty="0" smtClean="0"/>
              <a:t>position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If Unconscious and not breathing CPR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9593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END OF SECTION 15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594" y="2016125"/>
            <a:ext cx="3845137" cy="344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2881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35</TotalTime>
  <Words>466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SECTION 15  Diabetes</vt:lpstr>
      <vt:lpstr>Overview</vt:lpstr>
      <vt:lpstr>Overview</vt:lpstr>
      <vt:lpstr>Overview</vt:lpstr>
      <vt:lpstr>Overview</vt:lpstr>
      <vt:lpstr>Signs, symptoms, indicators of diabetic event</vt:lpstr>
      <vt:lpstr>Signs, symptoms, indicators of diabetic event</vt:lpstr>
      <vt:lpstr>Management </vt:lpstr>
      <vt:lpstr>END OF SECTION 15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</dc:title>
  <dc:creator>D.r Nic</dc:creator>
  <cp:lastModifiedBy>WILLIAM</cp:lastModifiedBy>
  <cp:revision>7</cp:revision>
  <dcterms:created xsi:type="dcterms:W3CDTF">2016-04-07T04:52:43Z</dcterms:created>
  <dcterms:modified xsi:type="dcterms:W3CDTF">2018-05-12T09:15:27Z</dcterms:modified>
</cp:coreProperties>
</file>